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74" r:id="rId4"/>
    <p:sldId id="276" r:id="rId5"/>
    <p:sldId id="277" r:id="rId6"/>
    <p:sldId id="279" r:id="rId7"/>
    <p:sldId id="278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Enginn stíll, töflune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Enginn stíll, ekkert ne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Ljós stíll 2 - Áhersla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jós stíll 2 - Áhersla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3450" autoAdjust="0"/>
  </p:normalViewPr>
  <p:slideViewPr>
    <p:cSldViewPr>
      <p:cViewPr>
        <p:scale>
          <a:sx n="101" d="100"/>
          <a:sy n="101" d="100"/>
        </p:scale>
        <p:origin x="-27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B5911-163E-4D04-9F7E-CD6C23E92CBC}" type="datetimeFigureOut">
              <a:rPr lang="is-IS" smtClean="0"/>
              <a:t>3.4.2014</a:t>
            </a:fld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CB5F-AE74-4D70-80F8-306C4E5518E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0768223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4ED44-0CE9-473C-AA05-8E904C783089}" type="datetimeFigureOut">
              <a:rPr lang="is-IS" smtClean="0"/>
              <a:pPr/>
              <a:t>3.4.2014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5BA1E-E207-438C-B9EC-81DD69220224}" type="slidenum">
              <a:rPr lang="is-IS" smtClean="0"/>
              <a:pPr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3312999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92253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92253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5881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2688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2688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268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2688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2688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2688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268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is-IS" smtClean="0"/>
              <a:t>Smelltu til að breyta stíl aðaltitils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Smelltu á tákn til að bæta við mynd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k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2209800"/>
            <a:ext cx="6696716" cy="3602524"/>
          </a:xfrm>
          <a:prstGeom prst="rect">
            <a:avLst/>
          </a:prstGeom>
        </p:spPr>
      </p:pic>
      <p:pic>
        <p:nvPicPr>
          <p:cNvPr id="5" name="Picture 4" descr="SGS_i_1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772400" y="228600"/>
            <a:ext cx="1113020" cy="685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470025"/>
          </a:xfrm>
        </p:spPr>
        <p:txBody>
          <a:bodyPr>
            <a:normAutofit/>
          </a:bodyPr>
          <a:lstStyle/>
          <a:p>
            <a:r>
              <a:rPr lang="is-IS" dirty="0" smtClean="0"/>
              <a:t>Samkomulag </a:t>
            </a:r>
            <a:r>
              <a:rPr lang="is-IS" dirty="0" smtClean="0"/>
              <a:t>SGS og ríkisins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437112"/>
            <a:ext cx="6872808" cy="1752600"/>
          </a:xfrm>
        </p:spPr>
        <p:txBody>
          <a:bodyPr>
            <a:normAutofit/>
          </a:bodyPr>
          <a:lstStyle/>
          <a:p>
            <a:r>
              <a:rPr lang="is-IS" sz="2400" dirty="0"/>
              <a:t>&lt;Viðburður og dagsetning&gt;</a:t>
            </a:r>
          </a:p>
          <a:p>
            <a:r>
              <a:rPr lang="is-IS" sz="2400" dirty="0"/>
              <a:t>&lt;Staðsetning&gt;</a:t>
            </a:r>
          </a:p>
          <a:p>
            <a:r>
              <a:rPr lang="is-IS" sz="2400" dirty="0"/>
              <a:t>&lt;Nafn fyrirlesara og staða&gt;</a:t>
            </a:r>
          </a:p>
          <a:p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6952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s-IS" dirty="0" smtClean="0"/>
              <a:t>Tökum afstöðu!</a:t>
            </a:r>
            <a:br>
              <a:rPr lang="is-IS" dirty="0" smtClean="0"/>
            </a:b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smtClean="0"/>
              <a:t>Greiðum atkvæði!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50581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Samningssvið og gildistími</a:t>
            </a:r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SGS </a:t>
            </a:r>
            <a:r>
              <a:rPr lang="is-IS" dirty="0" smtClean="0"/>
              <a:t>undirritaði </a:t>
            </a:r>
            <a:r>
              <a:rPr lang="is-IS" dirty="0" smtClean="0"/>
              <a:t>samkomulag </a:t>
            </a:r>
            <a:r>
              <a:rPr lang="is-IS" dirty="0" smtClean="0"/>
              <a:t>við Launanefnd ríkisins þann 1. apríl 2014.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SGS </a:t>
            </a:r>
            <a:r>
              <a:rPr lang="is-IS" dirty="0" err="1" smtClean="0"/>
              <a:t>fór</a:t>
            </a:r>
            <a:r>
              <a:rPr lang="is-IS" dirty="0" smtClean="0"/>
              <a:t> með umboð allra aðildarfélaga sinna nema Flóans (Flóinn undirritaði sams konar </a:t>
            </a:r>
            <a:r>
              <a:rPr lang="is-IS" dirty="0" smtClean="0"/>
              <a:t>samkomulag </a:t>
            </a:r>
            <a:r>
              <a:rPr lang="is-IS" dirty="0" smtClean="0"/>
              <a:t>sama dag).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Gildistími samkomulagsins er frá 1. mars 2014 til 30. apríl 2015.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/>
              <a:t>Með samkomulaginu </a:t>
            </a:r>
            <a:r>
              <a:rPr lang="is-IS" dirty="0" smtClean="0"/>
              <a:t>var gildistími kjarasamnings SGS og ríkisins frá 2011-2014 framlengdur </a:t>
            </a:r>
            <a:r>
              <a:rPr lang="is-IS" dirty="0"/>
              <a:t>til 30. apríl </a:t>
            </a:r>
            <a:r>
              <a:rPr lang="is-IS" dirty="0" smtClean="0"/>
              <a:t>2015</a:t>
            </a:r>
            <a:r>
              <a:rPr lang="is-IS" dirty="0" smtClean="0"/>
              <a:t>.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409356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Laun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is-I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Laun í launaflokki 1-10 hækka um 9.750 krónur.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Laun í launaflokki 11-20 hækka um 8.000 krónur.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Laun í launaflokki 21 og yfir hækka um 2,8%, </a:t>
            </a:r>
            <a:r>
              <a:rPr lang="is-IS" dirty="0" err="1" smtClean="0"/>
              <a:t>þó</a:t>
            </a:r>
            <a:r>
              <a:rPr lang="is-IS" dirty="0" smtClean="0"/>
              <a:t> að lágmarki um 8.000 krónur.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Eingreiðsla strax: 14.600 krónur.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Eingreiðsla í apríl 2015: 20.000 krónur.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Lágmarkstekjur fyrir fullt starf eftir 4 </a:t>
            </a:r>
            <a:r>
              <a:rPr lang="is-IS" dirty="0" err="1" smtClean="0"/>
              <a:t>mán</a:t>
            </a:r>
            <a:r>
              <a:rPr lang="is-IS" dirty="0" smtClean="0"/>
              <a:t>: 214.000 krónur.</a:t>
            </a:r>
          </a:p>
          <a:p>
            <a:pPr marL="457200" lvl="1" indent="0">
              <a:buNone/>
            </a:pPr>
            <a:endParaRPr lang="is-IS" dirty="0"/>
          </a:p>
          <a:p>
            <a:pPr marL="457200" lvl="1" indent="0">
              <a:buNone/>
            </a:pPr>
            <a:endParaRPr lang="is-IS" dirty="0" smtClean="0"/>
          </a:p>
          <a:p>
            <a:pPr marL="457200" lvl="1" indent="0">
              <a:buNone/>
            </a:pPr>
            <a:endParaRPr lang="is-IS" dirty="0" smtClean="0"/>
          </a:p>
          <a:p>
            <a:pPr marL="457200" lvl="1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316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Laun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is-IS" dirty="0" smtClean="0"/>
              <a:t>Launataxtar upp að launaflokki 11 hækka um 4,2-5,1%</a:t>
            </a:r>
          </a:p>
          <a:p>
            <a:pPr marL="457200" lvl="1" indent="0">
              <a:buNone/>
            </a:pPr>
            <a:endParaRPr lang="is-IS" dirty="0"/>
          </a:p>
          <a:p>
            <a:pPr marL="457200" lvl="1" indent="0">
              <a:buNone/>
            </a:pPr>
            <a:r>
              <a:rPr lang="is-IS" dirty="0" smtClean="0"/>
              <a:t>Launataxtar frá launaflokki 11-20 hækka um 2,8-3,5%</a:t>
            </a:r>
          </a:p>
          <a:p>
            <a:pPr marL="457200" lvl="1" indent="0">
              <a:buNone/>
            </a:pPr>
            <a:endParaRPr lang="is-IS" dirty="0"/>
          </a:p>
          <a:p>
            <a:pPr marL="457200" lvl="1" indent="0">
              <a:buNone/>
            </a:pPr>
            <a:r>
              <a:rPr lang="is-IS" dirty="0" smtClean="0"/>
              <a:t>Launataxtar frá launaflokki 21 hækka um 2,8%</a:t>
            </a:r>
          </a:p>
        </p:txBody>
      </p:sp>
    </p:spTree>
    <p:extLst>
      <p:ext uri="{BB962C8B-B14F-4D97-AF65-F5344CB8AC3E}">
        <p14:creationId xmlns:p14="http://schemas.microsoft.com/office/powerpoint/2010/main" val="7709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dirty="0" err="1" smtClean="0"/>
              <a:t>Uppbætur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Orlofsuppbót fer </a:t>
            </a:r>
            <a:r>
              <a:rPr lang="is-IS" dirty="0" err="1" smtClean="0"/>
              <a:t>úr</a:t>
            </a:r>
            <a:r>
              <a:rPr lang="is-IS" dirty="0" smtClean="0"/>
              <a:t> 28.700 kr. í 39.500 kr. (hækkun um 10.800 kr.)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Desemberuppbót fer </a:t>
            </a:r>
            <a:r>
              <a:rPr lang="is-IS" dirty="0" err="1" smtClean="0"/>
              <a:t>úr</a:t>
            </a:r>
            <a:r>
              <a:rPr lang="is-IS" dirty="0" smtClean="0"/>
              <a:t> 52.100 kr. í 73.600 kr. </a:t>
            </a:r>
            <a:r>
              <a:rPr lang="is-IS"/>
              <a:t>(hækkun um </a:t>
            </a:r>
            <a:r>
              <a:rPr lang="is-IS" smtClean="0"/>
              <a:t>21.500 </a:t>
            </a:r>
            <a:r>
              <a:rPr lang="is-IS"/>
              <a:t>kr</a:t>
            </a:r>
            <a:r>
              <a:rPr lang="is-IS" smtClean="0"/>
              <a:t>.)</a:t>
            </a:r>
          </a:p>
          <a:p>
            <a:pPr marL="457200" lvl="1" indent="0">
              <a:buNone/>
            </a:pPr>
            <a:endParaRPr lang="is-IS" dirty="0" smtClean="0"/>
          </a:p>
          <a:p>
            <a:pPr marL="457200" lvl="1" indent="0">
              <a:buNone/>
            </a:pPr>
            <a:r>
              <a:rPr lang="is-IS" smtClean="0"/>
              <a:t>Aðrir kjaratengdir liðir </a:t>
            </a:r>
            <a:r>
              <a:rPr lang="is-IS" smtClean="0"/>
              <a:t>(</a:t>
            </a:r>
            <a:r>
              <a:rPr lang="is-IS" smtClean="0"/>
              <a:t>fatapeningar o.þ.h.) hækka um 2,8%.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20672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is-IS" dirty="0" smtClean="0"/>
              <a:t>Stofnansamningar og </a:t>
            </a:r>
            <a:br>
              <a:rPr lang="is-IS" dirty="0" smtClean="0"/>
            </a:br>
            <a:r>
              <a:rPr lang="is-IS" dirty="0" smtClean="0"/>
              <a:t>álagsgreiðslur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Staðfest var í samkomulaginu heimild til að greiða </a:t>
            </a:r>
            <a:r>
              <a:rPr lang="is-IS" dirty="0" err="1" smtClean="0"/>
              <a:t>starfsfólki</a:t>
            </a:r>
            <a:r>
              <a:rPr lang="is-IS" dirty="0" smtClean="0"/>
              <a:t> sérstaklega fyrir tímabundið álag eða aðstæður, allt að 30.000 kr. á mánuði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s-I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Aukið svigrúm er veitt til að hækka greiðslur í gegnum </a:t>
            </a:r>
            <a:r>
              <a:rPr lang="is-IS" dirty="0" smtClean="0"/>
              <a:t>stofnanasamninga sem nemur </a:t>
            </a:r>
            <a:r>
              <a:rPr lang="is-IS" dirty="0" smtClean="0"/>
              <a:t>0,58</a:t>
            </a:r>
            <a:r>
              <a:rPr lang="is-IS" dirty="0" smtClean="0"/>
              <a:t>%.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17142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is-IS" dirty="0" smtClean="0"/>
              <a:t>Annað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is-IS" smtClean="0"/>
              <a:t>Ef starfsmaður tekur vakt um helgi (eftir kl. 17 á föstudegi) eða að nóttu til með minna en 24 klst. fyrirvara skal greiða 2 klst. yfirvinnu miðað við 8 klst. vakt.</a:t>
            </a:r>
            <a:endParaRPr lang="is-I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s-IS" smtClean="0"/>
              <a:t>Semja skal um akstursgreiðslur til starfsmanna ef stofnun er staðsett a.m.k. 1,5 km utan ytri marka næsta þéttbýlis.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s-IS" smtClean="0"/>
              <a:t>Framlög til fræðslu- og starfsmenntasjóða eru hækkuð um 0,1% frá 1. mars 2014.</a:t>
            </a:r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36041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is-IS" dirty="0" smtClean="0"/>
              <a:t>Atkvæðagreiðsla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52596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Atkvæðagreiðsla fer fram miðlægt – SGS sér um atkvæðagreiðslu fyrir öll félög. </a:t>
            </a:r>
            <a:endParaRPr lang="is-IS" dirty="0"/>
          </a:p>
          <a:p>
            <a:pPr marL="457200" lvl="1" indent="0">
              <a:buNone/>
            </a:pPr>
            <a:endParaRPr lang="is-I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Atkvæðagreiðslunni á að vera lokið fyrir 23. apríl 2014.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s-I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Kjörgögn og kynningarefni verða send í </a:t>
            </a:r>
            <a:r>
              <a:rPr lang="is-IS" dirty="0" err="1" smtClean="0"/>
              <a:t>póst</a:t>
            </a:r>
            <a:r>
              <a:rPr lang="is-IS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is-I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s-IS" dirty="0" smtClean="0"/>
              <a:t>Talið verður sameiginlega fyrir öll félögin.</a:t>
            </a:r>
          </a:p>
          <a:p>
            <a:pPr marL="457200" lvl="1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312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is-IS" dirty="0" smtClean="0"/>
              <a:t>Atkvæðagreiðsla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s-IS" smtClean="0"/>
          </a:p>
          <a:p>
            <a:pPr marL="0" indent="0">
              <a:buNone/>
            </a:pPr>
            <a:r>
              <a:rPr lang="is-IS" smtClean="0"/>
              <a:t>Atkvæðaseðill </a:t>
            </a:r>
            <a:r>
              <a:rPr lang="is-IS" dirty="0"/>
              <a:t>og þrjú umslög. Fyrsta umslagið er merkt </a:t>
            </a:r>
            <a:r>
              <a:rPr lang="is-IS" i="1" dirty="0"/>
              <a:t>Atkvæðaseðill</a:t>
            </a:r>
            <a:r>
              <a:rPr lang="is-IS" dirty="0"/>
              <a:t>, annað er merkt </a:t>
            </a:r>
            <a:r>
              <a:rPr lang="is-IS" i="1" dirty="0"/>
              <a:t>Sendandi</a:t>
            </a:r>
            <a:r>
              <a:rPr lang="is-IS" dirty="0"/>
              <a:t> með nafni þínu og kennitölu, sú merking er nauðsynleg til að hægt </a:t>
            </a:r>
            <a:r>
              <a:rPr lang="is-IS" dirty="0" err="1"/>
              <a:t>sé</a:t>
            </a:r>
            <a:r>
              <a:rPr lang="is-IS" dirty="0"/>
              <a:t> að lesa innkomin bréf saman við kjörskrá. Þriðja umslagið er merkt </a:t>
            </a:r>
            <a:r>
              <a:rPr lang="is-IS" i="1" dirty="0"/>
              <a:t>Starfsgreinasamband Íslands</a:t>
            </a:r>
            <a:r>
              <a:rPr lang="is-IS" dirty="0"/>
              <a:t>.</a:t>
            </a:r>
            <a:endParaRPr lang="is-IS" sz="2800" dirty="0"/>
          </a:p>
          <a:p>
            <a:pPr marL="0" indent="0">
              <a:buNone/>
            </a:pPr>
            <a:r>
              <a:rPr lang="is-IS" dirty="0"/>
              <a:t> </a:t>
            </a:r>
            <a:endParaRPr lang="is-IS" sz="2800" dirty="0"/>
          </a:p>
          <a:p>
            <a:pPr marL="0" indent="0">
              <a:buNone/>
            </a:pPr>
            <a:r>
              <a:rPr lang="is-IS" dirty="0" err="1"/>
              <a:t>Þú</a:t>
            </a:r>
            <a:r>
              <a:rPr lang="is-IS" dirty="0"/>
              <a:t> merkir með X í annan reitinn á atkvæðaseðlinum, brýtur hann saman og setur í umslagið merkt </a:t>
            </a:r>
            <a:r>
              <a:rPr lang="is-IS" i="1" dirty="0"/>
              <a:t>Atkvæðaseðill</a:t>
            </a:r>
            <a:r>
              <a:rPr lang="is-IS" dirty="0"/>
              <a:t> og lokar því. Þetta umslag setur </a:t>
            </a:r>
            <a:r>
              <a:rPr lang="is-IS" dirty="0" err="1"/>
              <a:t>þú</a:t>
            </a:r>
            <a:r>
              <a:rPr lang="is-IS" dirty="0"/>
              <a:t> svo í umslag sem merkt er </a:t>
            </a:r>
            <a:r>
              <a:rPr lang="is-IS" i="1" dirty="0"/>
              <a:t>Sendandi</a:t>
            </a:r>
            <a:r>
              <a:rPr lang="is-IS" dirty="0"/>
              <a:t>, lokar því og setur í umslag merkt </a:t>
            </a:r>
            <a:r>
              <a:rPr lang="is-IS" i="1" dirty="0"/>
              <a:t>Starfsgreinasamband Íslands</a:t>
            </a:r>
            <a:r>
              <a:rPr lang="is-IS" dirty="0"/>
              <a:t>. Það umslag setur </a:t>
            </a:r>
            <a:r>
              <a:rPr lang="is-IS" dirty="0" err="1"/>
              <a:t>þú</a:t>
            </a:r>
            <a:r>
              <a:rPr lang="is-IS" dirty="0"/>
              <a:t> í </a:t>
            </a:r>
            <a:r>
              <a:rPr lang="is-IS" dirty="0" err="1"/>
              <a:t>póst</a:t>
            </a:r>
            <a:r>
              <a:rPr lang="is-IS" dirty="0"/>
              <a:t>. </a:t>
            </a:r>
            <a:r>
              <a:rPr lang="is-IS" b="1" dirty="0"/>
              <a:t>Atkvæði verða að hafa borist kjörstjórn félagsins sem staðsett er í Reykjavík fyrir kl. </a:t>
            </a:r>
            <a:r>
              <a:rPr lang="is-IS" b="1"/>
              <a:t>12:00, þann 23. apríl nk. Atkvæði sem berast eftir það verða ekki talin, póststimpill gildir ekki.</a:t>
            </a:r>
            <a:endParaRPr lang="is-IS" sz="2800"/>
          </a:p>
          <a:p>
            <a:pPr marL="457200" lvl="1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7715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grunnur_f_dokkan_lit</Template>
  <TotalTime>1944</TotalTime>
  <Words>416</Words>
  <Application>Microsoft Office PowerPoint</Application>
  <PresentationFormat>Sýnt á skjá (4:3)</PresentationFormat>
  <Paragraphs>52</Paragraphs>
  <Slides>10</Slides>
  <Notes>10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10</vt:i4>
      </vt:variant>
    </vt:vector>
  </HeadingPairs>
  <TitlesOfParts>
    <vt:vector size="11" baseType="lpstr">
      <vt:lpstr>Presentation2</vt:lpstr>
      <vt:lpstr>Samkomulag SGS og ríkisins</vt:lpstr>
      <vt:lpstr>Samningssvið og gildistími</vt:lpstr>
      <vt:lpstr>Laun</vt:lpstr>
      <vt:lpstr>Laun</vt:lpstr>
      <vt:lpstr>Uppbætur</vt:lpstr>
      <vt:lpstr>Stofnansamningar og  álagsgreiðslur</vt:lpstr>
      <vt:lpstr>Annað</vt:lpstr>
      <vt:lpstr>Atkvæðagreiðsla</vt:lpstr>
      <vt:lpstr>Atkvæðagreiðsla</vt:lpstr>
      <vt:lpstr>Tökum afstöðu!  Greiðum atkvæði!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Uppmælingar í ræstingum - Ný þjónusta SGS -</dc:title>
  <dc:creator>Árni Steinar Stefánsson</dc:creator>
  <cp:lastModifiedBy>Drífa Snædal</cp:lastModifiedBy>
  <cp:revision>139</cp:revision>
  <dcterms:created xsi:type="dcterms:W3CDTF">2014-02-14T10:38:27Z</dcterms:created>
  <dcterms:modified xsi:type="dcterms:W3CDTF">2014-04-03T14:23:54Z</dcterms:modified>
</cp:coreProperties>
</file>